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628" r:id="rId2"/>
    <p:sldId id="619" r:id="rId3"/>
    <p:sldId id="616" r:id="rId4"/>
    <p:sldId id="615" r:id="rId5"/>
    <p:sldId id="629" r:id="rId6"/>
    <p:sldId id="257" r:id="rId7"/>
    <p:sldId id="343" r:id="rId8"/>
    <p:sldId id="4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5BC"/>
    <a:srgbClr val="092F49"/>
    <a:srgbClr val="44536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162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B2BC4A-F9F0-424E-8FC5-70E45B2B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2684492-F28A-48E8-B1C0-E82805A79AC7}" type="datetime1">
              <a:rPr lang="en-US" smtClean="0"/>
              <a:t>4/21/2023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EC47BF-E73C-D7E7-A096-810809EC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E180AB-7657-1790-3141-A4EECB1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8E6FD6-D979-8E36-2A96-D2ABA4A63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E1FF-A2C0-0451-3B70-0B071454E730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2E9D9-77F6-E8F4-5297-3A1712A7673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7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3" r:id="rId3"/>
    <p:sldLayoutId id="214748368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1FFF4-0E08-EAB8-79C3-00A07AAB3D2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A0DF3-D13F-F5D0-D672-8D8083AD3568}"/>
              </a:ext>
            </a:extLst>
          </p:cNvPr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60D321C-9009-5AD6-F921-371A2D0484B0}"/>
              </a:ext>
            </a:extLst>
          </p:cNvPr>
          <p:cNvSpPr/>
          <p:nvPr/>
        </p:nvSpPr>
        <p:spPr>
          <a:xfrm rot="10800000">
            <a:off x="5100861" y="0"/>
            <a:ext cx="7120806" cy="6323308"/>
          </a:xfrm>
          <a:prstGeom prst="rtTriangle">
            <a:avLst/>
          </a:prstGeom>
          <a:solidFill>
            <a:srgbClr val="23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0A59-F790-3ABD-8CD6-EB2BD8DD5E8B}"/>
              </a:ext>
            </a:extLst>
          </p:cNvPr>
          <p:cNvSpPr txBox="1"/>
          <p:nvPr/>
        </p:nvSpPr>
        <p:spPr>
          <a:xfrm>
            <a:off x="423907" y="615068"/>
            <a:ext cx="5126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Compacto</a:t>
            </a:r>
            <a:endParaRPr lang="hu-HU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Quant</a:t>
            </a:r>
            <a:r>
              <a:rPr lang="hu-HU" sz="4400" b="1" dirty="0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Challange</a:t>
            </a:r>
            <a:r>
              <a:rPr lang="hu-HU" sz="4400" b="1" dirty="0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Finals</a:t>
            </a:r>
            <a:endParaRPr lang="en-US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00F69F-4B09-F32F-8D2D-DB8C8D817B7A}"/>
              </a:ext>
            </a:extLst>
          </p:cNvPr>
          <p:cNvSpPr/>
          <p:nvPr/>
        </p:nvSpPr>
        <p:spPr>
          <a:xfrm>
            <a:off x="244657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72EDED-9865-5BCE-0DCF-8D1B0957CEE2}"/>
              </a:ext>
            </a:extLst>
          </p:cNvPr>
          <p:cNvSpPr txBox="1"/>
          <p:nvPr/>
        </p:nvSpPr>
        <p:spPr>
          <a:xfrm>
            <a:off x="2439840" y="5242252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Hunor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178C2A50-2ABE-5978-E40F-9DD6AF3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298609-3835-488C-B324-93725F6EB595}" type="slidenum">
              <a:rPr lang="en-US" smtClean="0"/>
              <a:t>1</a:t>
            </a:fld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4C5ED2-0F00-2572-FA51-5F7939D12B72}"/>
              </a:ext>
            </a:extLst>
          </p:cNvPr>
          <p:cNvSpPr/>
          <p:nvPr/>
        </p:nvSpPr>
        <p:spPr>
          <a:xfrm>
            <a:off x="-8596" y="0"/>
            <a:ext cx="343949" cy="111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012AFF-80DB-6DB1-7208-87E2FBA3DA08}"/>
              </a:ext>
            </a:extLst>
          </p:cNvPr>
          <p:cNvSpPr/>
          <p:nvPr/>
        </p:nvSpPr>
        <p:spPr>
          <a:xfrm>
            <a:off x="2429901" y="3227435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FBA81-45B2-5A54-626F-A173E86524B4}"/>
              </a:ext>
            </a:extLst>
          </p:cNvPr>
          <p:cNvSpPr txBox="1"/>
          <p:nvPr/>
        </p:nvSpPr>
        <p:spPr>
          <a:xfrm>
            <a:off x="233100" y="5245059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Ákos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9940F1-0EAC-B7D3-F97A-466CF2DA86CF}"/>
              </a:ext>
            </a:extLst>
          </p:cNvPr>
          <p:cNvSpPr txBox="1"/>
          <p:nvPr/>
        </p:nvSpPr>
        <p:spPr>
          <a:xfrm>
            <a:off x="4646580" y="526734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Attila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8C3BDE24-CFEB-65ED-AD64-857F07511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t="334" r="18579" b="14988"/>
          <a:stretch/>
        </p:blipFill>
        <p:spPr>
          <a:xfrm>
            <a:off x="303670" y="3351429"/>
            <a:ext cx="1800000" cy="1800000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A5913-4C42-26DF-4AC8-3ABD4C812833}"/>
              </a:ext>
            </a:extLst>
          </p:cNvPr>
          <p:cNvGrpSpPr/>
          <p:nvPr/>
        </p:nvGrpSpPr>
        <p:grpSpPr>
          <a:xfrm>
            <a:off x="8491802" y="543973"/>
            <a:ext cx="3149291" cy="2462586"/>
            <a:chOff x="5663912" y="630767"/>
            <a:chExt cx="4863950" cy="38033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409FD5-FA0F-54D5-F8F8-07AEDCB384C4}"/>
                </a:ext>
              </a:extLst>
            </p:cNvPr>
            <p:cNvGrpSpPr/>
            <p:nvPr/>
          </p:nvGrpSpPr>
          <p:grpSpPr>
            <a:xfrm>
              <a:off x="5663912" y="1837916"/>
              <a:ext cx="4863950" cy="2596213"/>
              <a:chOff x="757927" y="228601"/>
              <a:chExt cx="10355456" cy="5527396"/>
            </a:xfrm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7D7BADE3-6CC0-0AC9-FA40-301C0A5C98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50395">
                <a:off x="757927" y="228601"/>
                <a:ext cx="5337428" cy="3286125"/>
              </a:xfrm>
              <a:custGeom>
                <a:avLst/>
                <a:gdLst>
                  <a:gd name="T0" fmla="*/ 166 w 2852"/>
                  <a:gd name="T1" fmla="*/ 504 h 1676"/>
                  <a:gd name="T2" fmla="*/ 253 w 2852"/>
                  <a:gd name="T3" fmla="*/ 582 h 1676"/>
                  <a:gd name="T4" fmla="*/ 200 w 2852"/>
                  <a:gd name="T5" fmla="*/ 675 h 1676"/>
                  <a:gd name="T6" fmla="*/ 173 w 2852"/>
                  <a:gd name="T7" fmla="*/ 734 h 1676"/>
                  <a:gd name="T8" fmla="*/ 189 w 2852"/>
                  <a:gd name="T9" fmla="*/ 882 h 1676"/>
                  <a:gd name="T10" fmla="*/ 75 w 2852"/>
                  <a:gd name="T11" fmla="*/ 938 h 1676"/>
                  <a:gd name="T12" fmla="*/ 84 w 2852"/>
                  <a:gd name="T13" fmla="*/ 997 h 1676"/>
                  <a:gd name="T14" fmla="*/ 123 w 2852"/>
                  <a:gd name="T15" fmla="*/ 1097 h 1676"/>
                  <a:gd name="T16" fmla="*/ 206 w 2852"/>
                  <a:gd name="T17" fmla="*/ 1231 h 1676"/>
                  <a:gd name="T18" fmla="*/ 425 w 2852"/>
                  <a:gd name="T19" fmla="*/ 1414 h 1676"/>
                  <a:gd name="T20" fmla="*/ 481 w 2852"/>
                  <a:gd name="T21" fmla="*/ 1530 h 1676"/>
                  <a:gd name="T22" fmla="*/ 619 w 2852"/>
                  <a:gd name="T23" fmla="*/ 1607 h 1676"/>
                  <a:gd name="T24" fmla="*/ 749 w 2852"/>
                  <a:gd name="T25" fmla="*/ 1654 h 1676"/>
                  <a:gd name="T26" fmla="*/ 995 w 2852"/>
                  <a:gd name="T27" fmla="*/ 1653 h 1676"/>
                  <a:gd name="T28" fmla="*/ 1168 w 2852"/>
                  <a:gd name="T29" fmla="*/ 1582 h 1676"/>
                  <a:gd name="T30" fmla="*/ 1304 w 2852"/>
                  <a:gd name="T31" fmla="*/ 1531 h 1676"/>
                  <a:gd name="T32" fmla="*/ 1378 w 2852"/>
                  <a:gd name="T33" fmla="*/ 1488 h 1676"/>
                  <a:gd name="T34" fmla="*/ 1627 w 2852"/>
                  <a:gd name="T35" fmla="*/ 1437 h 1676"/>
                  <a:gd name="T36" fmla="*/ 1822 w 2852"/>
                  <a:gd name="T37" fmla="*/ 1437 h 1676"/>
                  <a:gd name="T38" fmla="*/ 1959 w 2852"/>
                  <a:gd name="T39" fmla="*/ 1445 h 1676"/>
                  <a:gd name="T40" fmla="*/ 2022 w 2852"/>
                  <a:gd name="T41" fmla="*/ 1374 h 1676"/>
                  <a:gd name="T42" fmla="*/ 2164 w 2852"/>
                  <a:gd name="T43" fmla="*/ 1306 h 1676"/>
                  <a:gd name="T44" fmla="*/ 2197 w 2852"/>
                  <a:gd name="T45" fmla="*/ 1222 h 1676"/>
                  <a:gd name="T46" fmla="*/ 2294 w 2852"/>
                  <a:gd name="T47" fmla="*/ 1097 h 1676"/>
                  <a:gd name="T48" fmla="*/ 2325 w 2852"/>
                  <a:gd name="T49" fmla="*/ 1005 h 1676"/>
                  <a:gd name="T50" fmla="*/ 2359 w 2852"/>
                  <a:gd name="T51" fmla="*/ 896 h 1676"/>
                  <a:gd name="T52" fmla="*/ 2464 w 2852"/>
                  <a:gd name="T53" fmla="*/ 704 h 1676"/>
                  <a:gd name="T54" fmla="*/ 2521 w 2852"/>
                  <a:gd name="T55" fmla="*/ 611 h 1676"/>
                  <a:gd name="T56" fmla="*/ 2602 w 2852"/>
                  <a:gd name="T57" fmla="*/ 504 h 1676"/>
                  <a:gd name="T58" fmla="*/ 2714 w 2852"/>
                  <a:gd name="T59" fmla="*/ 441 h 1676"/>
                  <a:gd name="T60" fmla="*/ 2852 w 2852"/>
                  <a:gd name="T61" fmla="*/ 358 h 1676"/>
                  <a:gd name="T62" fmla="*/ 2838 w 2852"/>
                  <a:gd name="T63" fmla="*/ 256 h 1676"/>
                  <a:gd name="T64" fmla="*/ 2689 w 2852"/>
                  <a:gd name="T65" fmla="*/ 179 h 1676"/>
                  <a:gd name="T66" fmla="*/ 2577 w 2852"/>
                  <a:gd name="T67" fmla="*/ 109 h 1676"/>
                  <a:gd name="T68" fmla="*/ 2474 w 2852"/>
                  <a:gd name="T69" fmla="*/ 94 h 1676"/>
                  <a:gd name="T70" fmla="*/ 2311 w 2852"/>
                  <a:gd name="T71" fmla="*/ 80 h 1676"/>
                  <a:gd name="T72" fmla="*/ 2241 w 2852"/>
                  <a:gd name="T73" fmla="*/ 0 h 1676"/>
                  <a:gd name="T74" fmla="*/ 2072 w 2852"/>
                  <a:gd name="T75" fmla="*/ 41 h 1676"/>
                  <a:gd name="T76" fmla="*/ 1923 w 2852"/>
                  <a:gd name="T77" fmla="*/ 12 h 1676"/>
                  <a:gd name="T78" fmla="*/ 1789 w 2852"/>
                  <a:gd name="T79" fmla="*/ 134 h 1676"/>
                  <a:gd name="T80" fmla="*/ 1603 w 2852"/>
                  <a:gd name="T81" fmla="*/ 257 h 1676"/>
                  <a:gd name="T82" fmla="*/ 1514 w 2852"/>
                  <a:gd name="T83" fmla="*/ 211 h 1676"/>
                  <a:gd name="T84" fmla="*/ 1424 w 2852"/>
                  <a:gd name="T85" fmla="*/ 287 h 1676"/>
                  <a:gd name="T86" fmla="*/ 1291 w 2852"/>
                  <a:gd name="T87" fmla="*/ 310 h 1676"/>
                  <a:gd name="T88" fmla="*/ 1188 w 2852"/>
                  <a:gd name="T89" fmla="*/ 287 h 1676"/>
                  <a:gd name="T90" fmla="*/ 1155 w 2852"/>
                  <a:gd name="T91" fmla="*/ 459 h 1676"/>
                  <a:gd name="T92" fmla="*/ 735 w 2852"/>
                  <a:gd name="T93" fmla="*/ 483 h 1676"/>
                  <a:gd name="T94" fmla="*/ 555 w 2852"/>
                  <a:gd name="T95" fmla="*/ 364 h 1676"/>
                  <a:gd name="T96" fmla="*/ 434 w 2852"/>
                  <a:gd name="T97" fmla="*/ 402 h 1676"/>
                  <a:gd name="T98" fmla="*/ 372 w 2852"/>
                  <a:gd name="T99" fmla="*/ 536 h 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52" h="1676">
                    <a:moveTo>
                      <a:pt x="247" y="474"/>
                    </a:moveTo>
                    <a:lnTo>
                      <a:pt x="229" y="490"/>
                    </a:lnTo>
                    <a:lnTo>
                      <a:pt x="197" y="504"/>
                    </a:lnTo>
                    <a:lnTo>
                      <a:pt x="166" y="504"/>
                    </a:lnTo>
                    <a:lnTo>
                      <a:pt x="182" y="528"/>
                    </a:lnTo>
                    <a:lnTo>
                      <a:pt x="207" y="544"/>
                    </a:lnTo>
                    <a:lnTo>
                      <a:pt x="237" y="557"/>
                    </a:lnTo>
                    <a:lnTo>
                      <a:pt x="253" y="582"/>
                    </a:lnTo>
                    <a:lnTo>
                      <a:pt x="262" y="620"/>
                    </a:lnTo>
                    <a:lnTo>
                      <a:pt x="244" y="637"/>
                    </a:lnTo>
                    <a:lnTo>
                      <a:pt x="228" y="659"/>
                    </a:lnTo>
                    <a:lnTo>
                      <a:pt x="200" y="675"/>
                    </a:lnTo>
                    <a:lnTo>
                      <a:pt x="189" y="681"/>
                    </a:lnTo>
                    <a:lnTo>
                      <a:pt x="164" y="688"/>
                    </a:lnTo>
                    <a:lnTo>
                      <a:pt x="164" y="711"/>
                    </a:lnTo>
                    <a:lnTo>
                      <a:pt x="173" y="734"/>
                    </a:lnTo>
                    <a:lnTo>
                      <a:pt x="165" y="758"/>
                    </a:lnTo>
                    <a:lnTo>
                      <a:pt x="165" y="798"/>
                    </a:lnTo>
                    <a:lnTo>
                      <a:pt x="181" y="844"/>
                    </a:lnTo>
                    <a:lnTo>
                      <a:pt x="189" y="882"/>
                    </a:lnTo>
                    <a:lnTo>
                      <a:pt x="171" y="897"/>
                    </a:lnTo>
                    <a:lnTo>
                      <a:pt x="149" y="912"/>
                    </a:lnTo>
                    <a:lnTo>
                      <a:pt x="107" y="905"/>
                    </a:lnTo>
                    <a:lnTo>
                      <a:pt x="75" y="938"/>
                    </a:lnTo>
                    <a:lnTo>
                      <a:pt x="50" y="959"/>
                    </a:lnTo>
                    <a:lnTo>
                      <a:pt x="0" y="974"/>
                    </a:lnTo>
                    <a:lnTo>
                      <a:pt x="18" y="990"/>
                    </a:lnTo>
                    <a:lnTo>
                      <a:pt x="84" y="997"/>
                    </a:lnTo>
                    <a:lnTo>
                      <a:pt x="93" y="1025"/>
                    </a:lnTo>
                    <a:lnTo>
                      <a:pt x="108" y="1052"/>
                    </a:lnTo>
                    <a:lnTo>
                      <a:pt x="108" y="1075"/>
                    </a:lnTo>
                    <a:lnTo>
                      <a:pt x="123" y="1097"/>
                    </a:lnTo>
                    <a:lnTo>
                      <a:pt x="107" y="1120"/>
                    </a:lnTo>
                    <a:lnTo>
                      <a:pt x="133" y="1150"/>
                    </a:lnTo>
                    <a:lnTo>
                      <a:pt x="157" y="1174"/>
                    </a:lnTo>
                    <a:lnTo>
                      <a:pt x="206" y="1231"/>
                    </a:lnTo>
                    <a:lnTo>
                      <a:pt x="246" y="1285"/>
                    </a:lnTo>
                    <a:lnTo>
                      <a:pt x="293" y="1297"/>
                    </a:lnTo>
                    <a:lnTo>
                      <a:pt x="329" y="1368"/>
                    </a:lnTo>
                    <a:lnTo>
                      <a:pt x="425" y="1414"/>
                    </a:lnTo>
                    <a:lnTo>
                      <a:pt x="440" y="1445"/>
                    </a:lnTo>
                    <a:lnTo>
                      <a:pt x="457" y="1470"/>
                    </a:lnTo>
                    <a:lnTo>
                      <a:pt x="471" y="1489"/>
                    </a:lnTo>
                    <a:lnTo>
                      <a:pt x="481" y="1530"/>
                    </a:lnTo>
                    <a:lnTo>
                      <a:pt x="521" y="1576"/>
                    </a:lnTo>
                    <a:lnTo>
                      <a:pt x="544" y="1576"/>
                    </a:lnTo>
                    <a:lnTo>
                      <a:pt x="595" y="1584"/>
                    </a:lnTo>
                    <a:lnTo>
                      <a:pt x="619" y="1607"/>
                    </a:lnTo>
                    <a:lnTo>
                      <a:pt x="656" y="1621"/>
                    </a:lnTo>
                    <a:lnTo>
                      <a:pt x="719" y="1646"/>
                    </a:lnTo>
                    <a:lnTo>
                      <a:pt x="733" y="1669"/>
                    </a:lnTo>
                    <a:lnTo>
                      <a:pt x="749" y="1654"/>
                    </a:lnTo>
                    <a:lnTo>
                      <a:pt x="814" y="1668"/>
                    </a:lnTo>
                    <a:lnTo>
                      <a:pt x="888" y="1661"/>
                    </a:lnTo>
                    <a:lnTo>
                      <a:pt x="954" y="1676"/>
                    </a:lnTo>
                    <a:lnTo>
                      <a:pt x="995" y="1653"/>
                    </a:lnTo>
                    <a:lnTo>
                      <a:pt x="1035" y="1637"/>
                    </a:lnTo>
                    <a:lnTo>
                      <a:pt x="1090" y="1584"/>
                    </a:lnTo>
                    <a:lnTo>
                      <a:pt x="1140" y="1599"/>
                    </a:lnTo>
                    <a:lnTo>
                      <a:pt x="1168" y="1582"/>
                    </a:lnTo>
                    <a:lnTo>
                      <a:pt x="1230" y="1560"/>
                    </a:lnTo>
                    <a:lnTo>
                      <a:pt x="1261" y="1538"/>
                    </a:lnTo>
                    <a:lnTo>
                      <a:pt x="1277" y="1499"/>
                    </a:lnTo>
                    <a:lnTo>
                      <a:pt x="1304" y="1531"/>
                    </a:lnTo>
                    <a:lnTo>
                      <a:pt x="1334" y="1538"/>
                    </a:lnTo>
                    <a:lnTo>
                      <a:pt x="1367" y="1529"/>
                    </a:lnTo>
                    <a:lnTo>
                      <a:pt x="1360" y="1506"/>
                    </a:lnTo>
                    <a:lnTo>
                      <a:pt x="1378" y="1488"/>
                    </a:lnTo>
                    <a:lnTo>
                      <a:pt x="1425" y="1452"/>
                    </a:lnTo>
                    <a:lnTo>
                      <a:pt x="1521" y="1422"/>
                    </a:lnTo>
                    <a:lnTo>
                      <a:pt x="1570" y="1445"/>
                    </a:lnTo>
                    <a:lnTo>
                      <a:pt x="1627" y="1437"/>
                    </a:lnTo>
                    <a:lnTo>
                      <a:pt x="1659" y="1430"/>
                    </a:lnTo>
                    <a:lnTo>
                      <a:pt x="1734" y="1445"/>
                    </a:lnTo>
                    <a:lnTo>
                      <a:pt x="1765" y="1470"/>
                    </a:lnTo>
                    <a:lnTo>
                      <a:pt x="1822" y="1437"/>
                    </a:lnTo>
                    <a:lnTo>
                      <a:pt x="1864" y="1445"/>
                    </a:lnTo>
                    <a:lnTo>
                      <a:pt x="1871" y="1430"/>
                    </a:lnTo>
                    <a:lnTo>
                      <a:pt x="1920" y="1461"/>
                    </a:lnTo>
                    <a:lnTo>
                      <a:pt x="1959" y="1445"/>
                    </a:lnTo>
                    <a:lnTo>
                      <a:pt x="1952" y="1423"/>
                    </a:lnTo>
                    <a:lnTo>
                      <a:pt x="1970" y="1396"/>
                    </a:lnTo>
                    <a:lnTo>
                      <a:pt x="2002" y="1367"/>
                    </a:lnTo>
                    <a:lnTo>
                      <a:pt x="2022" y="1374"/>
                    </a:lnTo>
                    <a:lnTo>
                      <a:pt x="2114" y="1374"/>
                    </a:lnTo>
                    <a:lnTo>
                      <a:pt x="2140" y="1343"/>
                    </a:lnTo>
                    <a:lnTo>
                      <a:pt x="2156" y="1338"/>
                    </a:lnTo>
                    <a:lnTo>
                      <a:pt x="2164" y="1306"/>
                    </a:lnTo>
                    <a:lnTo>
                      <a:pt x="2197" y="1291"/>
                    </a:lnTo>
                    <a:lnTo>
                      <a:pt x="2213" y="1258"/>
                    </a:lnTo>
                    <a:lnTo>
                      <a:pt x="2202" y="1240"/>
                    </a:lnTo>
                    <a:lnTo>
                      <a:pt x="2197" y="1222"/>
                    </a:lnTo>
                    <a:lnTo>
                      <a:pt x="2213" y="1191"/>
                    </a:lnTo>
                    <a:lnTo>
                      <a:pt x="2219" y="1136"/>
                    </a:lnTo>
                    <a:lnTo>
                      <a:pt x="2254" y="1136"/>
                    </a:lnTo>
                    <a:lnTo>
                      <a:pt x="2294" y="1097"/>
                    </a:lnTo>
                    <a:lnTo>
                      <a:pt x="2294" y="1067"/>
                    </a:lnTo>
                    <a:lnTo>
                      <a:pt x="2286" y="1051"/>
                    </a:lnTo>
                    <a:lnTo>
                      <a:pt x="2294" y="1028"/>
                    </a:lnTo>
                    <a:lnTo>
                      <a:pt x="2325" y="1005"/>
                    </a:lnTo>
                    <a:lnTo>
                      <a:pt x="2325" y="975"/>
                    </a:lnTo>
                    <a:lnTo>
                      <a:pt x="2344" y="958"/>
                    </a:lnTo>
                    <a:lnTo>
                      <a:pt x="2359" y="927"/>
                    </a:lnTo>
                    <a:lnTo>
                      <a:pt x="2359" y="896"/>
                    </a:lnTo>
                    <a:lnTo>
                      <a:pt x="2398" y="866"/>
                    </a:lnTo>
                    <a:lnTo>
                      <a:pt x="2408" y="836"/>
                    </a:lnTo>
                    <a:lnTo>
                      <a:pt x="2432" y="813"/>
                    </a:lnTo>
                    <a:lnTo>
                      <a:pt x="2464" y="704"/>
                    </a:lnTo>
                    <a:lnTo>
                      <a:pt x="2496" y="682"/>
                    </a:lnTo>
                    <a:lnTo>
                      <a:pt x="2505" y="643"/>
                    </a:lnTo>
                    <a:lnTo>
                      <a:pt x="2504" y="621"/>
                    </a:lnTo>
                    <a:lnTo>
                      <a:pt x="2521" y="611"/>
                    </a:lnTo>
                    <a:lnTo>
                      <a:pt x="2537" y="572"/>
                    </a:lnTo>
                    <a:lnTo>
                      <a:pt x="2561" y="567"/>
                    </a:lnTo>
                    <a:lnTo>
                      <a:pt x="2576" y="529"/>
                    </a:lnTo>
                    <a:lnTo>
                      <a:pt x="2602" y="504"/>
                    </a:lnTo>
                    <a:lnTo>
                      <a:pt x="2619" y="465"/>
                    </a:lnTo>
                    <a:lnTo>
                      <a:pt x="2667" y="473"/>
                    </a:lnTo>
                    <a:lnTo>
                      <a:pt x="2685" y="427"/>
                    </a:lnTo>
                    <a:lnTo>
                      <a:pt x="2714" y="441"/>
                    </a:lnTo>
                    <a:lnTo>
                      <a:pt x="2740" y="457"/>
                    </a:lnTo>
                    <a:lnTo>
                      <a:pt x="2804" y="412"/>
                    </a:lnTo>
                    <a:lnTo>
                      <a:pt x="2805" y="388"/>
                    </a:lnTo>
                    <a:lnTo>
                      <a:pt x="2852" y="358"/>
                    </a:lnTo>
                    <a:lnTo>
                      <a:pt x="2839" y="335"/>
                    </a:lnTo>
                    <a:lnTo>
                      <a:pt x="2829" y="310"/>
                    </a:lnTo>
                    <a:lnTo>
                      <a:pt x="2838" y="287"/>
                    </a:lnTo>
                    <a:lnTo>
                      <a:pt x="2838" y="256"/>
                    </a:lnTo>
                    <a:lnTo>
                      <a:pt x="2766" y="249"/>
                    </a:lnTo>
                    <a:lnTo>
                      <a:pt x="2723" y="273"/>
                    </a:lnTo>
                    <a:lnTo>
                      <a:pt x="2715" y="231"/>
                    </a:lnTo>
                    <a:lnTo>
                      <a:pt x="2689" y="179"/>
                    </a:lnTo>
                    <a:lnTo>
                      <a:pt x="2635" y="172"/>
                    </a:lnTo>
                    <a:lnTo>
                      <a:pt x="2619" y="134"/>
                    </a:lnTo>
                    <a:lnTo>
                      <a:pt x="2603" y="119"/>
                    </a:lnTo>
                    <a:lnTo>
                      <a:pt x="2577" y="109"/>
                    </a:lnTo>
                    <a:lnTo>
                      <a:pt x="2570" y="80"/>
                    </a:lnTo>
                    <a:lnTo>
                      <a:pt x="2539" y="87"/>
                    </a:lnTo>
                    <a:lnTo>
                      <a:pt x="2515" y="110"/>
                    </a:lnTo>
                    <a:lnTo>
                      <a:pt x="2474" y="94"/>
                    </a:lnTo>
                    <a:lnTo>
                      <a:pt x="2407" y="124"/>
                    </a:lnTo>
                    <a:lnTo>
                      <a:pt x="2399" y="149"/>
                    </a:lnTo>
                    <a:lnTo>
                      <a:pt x="2335" y="111"/>
                    </a:lnTo>
                    <a:lnTo>
                      <a:pt x="2311" y="80"/>
                    </a:lnTo>
                    <a:lnTo>
                      <a:pt x="2294" y="48"/>
                    </a:lnTo>
                    <a:lnTo>
                      <a:pt x="2278" y="41"/>
                    </a:lnTo>
                    <a:lnTo>
                      <a:pt x="2271" y="18"/>
                    </a:lnTo>
                    <a:lnTo>
                      <a:pt x="2241" y="0"/>
                    </a:lnTo>
                    <a:lnTo>
                      <a:pt x="2213" y="17"/>
                    </a:lnTo>
                    <a:lnTo>
                      <a:pt x="2158" y="33"/>
                    </a:lnTo>
                    <a:lnTo>
                      <a:pt x="2113" y="49"/>
                    </a:lnTo>
                    <a:lnTo>
                      <a:pt x="2072" y="41"/>
                    </a:lnTo>
                    <a:lnTo>
                      <a:pt x="2044" y="19"/>
                    </a:lnTo>
                    <a:lnTo>
                      <a:pt x="2008" y="2"/>
                    </a:lnTo>
                    <a:lnTo>
                      <a:pt x="1976" y="2"/>
                    </a:lnTo>
                    <a:lnTo>
                      <a:pt x="1923" y="12"/>
                    </a:lnTo>
                    <a:lnTo>
                      <a:pt x="1854" y="25"/>
                    </a:lnTo>
                    <a:lnTo>
                      <a:pt x="1837" y="41"/>
                    </a:lnTo>
                    <a:lnTo>
                      <a:pt x="1822" y="79"/>
                    </a:lnTo>
                    <a:lnTo>
                      <a:pt x="1789" y="134"/>
                    </a:lnTo>
                    <a:lnTo>
                      <a:pt x="1773" y="179"/>
                    </a:lnTo>
                    <a:lnTo>
                      <a:pt x="1700" y="179"/>
                    </a:lnTo>
                    <a:lnTo>
                      <a:pt x="1693" y="211"/>
                    </a:lnTo>
                    <a:lnTo>
                      <a:pt x="1603" y="257"/>
                    </a:lnTo>
                    <a:lnTo>
                      <a:pt x="1587" y="242"/>
                    </a:lnTo>
                    <a:lnTo>
                      <a:pt x="1561" y="242"/>
                    </a:lnTo>
                    <a:lnTo>
                      <a:pt x="1547" y="218"/>
                    </a:lnTo>
                    <a:lnTo>
                      <a:pt x="1514" y="211"/>
                    </a:lnTo>
                    <a:lnTo>
                      <a:pt x="1496" y="173"/>
                    </a:lnTo>
                    <a:lnTo>
                      <a:pt x="1464" y="211"/>
                    </a:lnTo>
                    <a:lnTo>
                      <a:pt x="1424" y="233"/>
                    </a:lnTo>
                    <a:lnTo>
                      <a:pt x="1424" y="287"/>
                    </a:lnTo>
                    <a:lnTo>
                      <a:pt x="1378" y="294"/>
                    </a:lnTo>
                    <a:lnTo>
                      <a:pt x="1354" y="294"/>
                    </a:lnTo>
                    <a:lnTo>
                      <a:pt x="1326" y="311"/>
                    </a:lnTo>
                    <a:lnTo>
                      <a:pt x="1291" y="310"/>
                    </a:lnTo>
                    <a:lnTo>
                      <a:pt x="1270" y="303"/>
                    </a:lnTo>
                    <a:lnTo>
                      <a:pt x="1255" y="310"/>
                    </a:lnTo>
                    <a:lnTo>
                      <a:pt x="1212" y="310"/>
                    </a:lnTo>
                    <a:lnTo>
                      <a:pt x="1188" y="287"/>
                    </a:lnTo>
                    <a:lnTo>
                      <a:pt x="1148" y="319"/>
                    </a:lnTo>
                    <a:lnTo>
                      <a:pt x="1132" y="364"/>
                    </a:lnTo>
                    <a:lnTo>
                      <a:pt x="1132" y="401"/>
                    </a:lnTo>
                    <a:lnTo>
                      <a:pt x="1155" y="459"/>
                    </a:lnTo>
                    <a:lnTo>
                      <a:pt x="1107" y="483"/>
                    </a:lnTo>
                    <a:lnTo>
                      <a:pt x="1023" y="483"/>
                    </a:lnTo>
                    <a:lnTo>
                      <a:pt x="867" y="495"/>
                    </a:lnTo>
                    <a:lnTo>
                      <a:pt x="735" y="483"/>
                    </a:lnTo>
                    <a:lnTo>
                      <a:pt x="643" y="443"/>
                    </a:lnTo>
                    <a:lnTo>
                      <a:pt x="626" y="418"/>
                    </a:lnTo>
                    <a:lnTo>
                      <a:pt x="585" y="394"/>
                    </a:lnTo>
                    <a:lnTo>
                      <a:pt x="555" y="364"/>
                    </a:lnTo>
                    <a:lnTo>
                      <a:pt x="507" y="341"/>
                    </a:lnTo>
                    <a:lnTo>
                      <a:pt x="457" y="334"/>
                    </a:lnTo>
                    <a:lnTo>
                      <a:pt x="441" y="370"/>
                    </a:lnTo>
                    <a:lnTo>
                      <a:pt x="434" y="402"/>
                    </a:lnTo>
                    <a:lnTo>
                      <a:pt x="408" y="421"/>
                    </a:lnTo>
                    <a:lnTo>
                      <a:pt x="423" y="450"/>
                    </a:lnTo>
                    <a:lnTo>
                      <a:pt x="423" y="536"/>
                    </a:lnTo>
                    <a:lnTo>
                      <a:pt x="372" y="536"/>
                    </a:lnTo>
                    <a:lnTo>
                      <a:pt x="287" y="519"/>
                    </a:lnTo>
                    <a:lnTo>
                      <a:pt x="287" y="490"/>
                    </a:lnTo>
                    <a:lnTo>
                      <a:pt x="247" y="4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mpd="sng">
                <a:solidFill>
                  <a:srgbClr val="092F4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4">
                <a:extLst>
                  <a:ext uri="{FF2B5EF4-FFF2-40B4-BE49-F238E27FC236}">
                    <a16:creationId xmlns:a16="http://schemas.microsoft.com/office/drawing/2014/main" id="{F2016E64-6C91-747C-599E-4DA0B2DFB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421" y="606344"/>
                <a:ext cx="7065962" cy="5149653"/>
              </a:xfrm>
              <a:custGeom>
                <a:avLst/>
                <a:gdLst>
                  <a:gd name="T0" fmla="*/ 713 w 800"/>
                  <a:gd name="T1" fmla="*/ 518 h 583"/>
                  <a:gd name="T2" fmla="*/ 707 w 800"/>
                  <a:gd name="T3" fmla="*/ 486 h 583"/>
                  <a:gd name="T4" fmla="*/ 723 w 800"/>
                  <a:gd name="T5" fmla="*/ 468 h 583"/>
                  <a:gd name="T6" fmla="*/ 718 w 800"/>
                  <a:gd name="T7" fmla="*/ 440 h 583"/>
                  <a:gd name="T8" fmla="*/ 727 w 800"/>
                  <a:gd name="T9" fmla="*/ 416 h 583"/>
                  <a:gd name="T10" fmla="*/ 742 w 800"/>
                  <a:gd name="T11" fmla="*/ 401 h 583"/>
                  <a:gd name="T12" fmla="*/ 763 w 800"/>
                  <a:gd name="T13" fmla="*/ 420 h 583"/>
                  <a:gd name="T14" fmla="*/ 795 w 800"/>
                  <a:gd name="T15" fmla="*/ 408 h 583"/>
                  <a:gd name="T16" fmla="*/ 795 w 800"/>
                  <a:gd name="T17" fmla="*/ 391 h 583"/>
                  <a:gd name="T18" fmla="*/ 792 w 800"/>
                  <a:gd name="T19" fmla="*/ 373 h 583"/>
                  <a:gd name="T20" fmla="*/ 728 w 800"/>
                  <a:gd name="T21" fmla="*/ 360 h 583"/>
                  <a:gd name="T22" fmla="*/ 677 w 800"/>
                  <a:gd name="T23" fmla="*/ 350 h 583"/>
                  <a:gd name="T24" fmla="*/ 655 w 800"/>
                  <a:gd name="T25" fmla="*/ 303 h 583"/>
                  <a:gd name="T26" fmla="*/ 668 w 800"/>
                  <a:gd name="T27" fmla="*/ 213 h 583"/>
                  <a:gd name="T28" fmla="*/ 628 w 800"/>
                  <a:gd name="T29" fmla="*/ 138 h 583"/>
                  <a:gd name="T30" fmla="*/ 590 w 800"/>
                  <a:gd name="T31" fmla="*/ 83 h 583"/>
                  <a:gd name="T32" fmla="*/ 552 w 800"/>
                  <a:gd name="T33" fmla="*/ 8 h 583"/>
                  <a:gd name="T34" fmla="*/ 503 w 800"/>
                  <a:gd name="T35" fmla="*/ 15 h 583"/>
                  <a:gd name="T36" fmla="*/ 457 w 800"/>
                  <a:gd name="T37" fmla="*/ 48 h 583"/>
                  <a:gd name="T38" fmla="*/ 400 w 800"/>
                  <a:gd name="T39" fmla="*/ 68 h 583"/>
                  <a:gd name="T40" fmla="*/ 330 w 800"/>
                  <a:gd name="T41" fmla="*/ 45 h 583"/>
                  <a:gd name="T42" fmla="*/ 295 w 800"/>
                  <a:gd name="T43" fmla="*/ 36 h 583"/>
                  <a:gd name="T44" fmla="*/ 245 w 800"/>
                  <a:gd name="T45" fmla="*/ 36 h 583"/>
                  <a:gd name="T46" fmla="*/ 215 w 800"/>
                  <a:gd name="T47" fmla="*/ 50 h 583"/>
                  <a:gd name="T48" fmla="*/ 180 w 800"/>
                  <a:gd name="T49" fmla="*/ 63 h 583"/>
                  <a:gd name="T50" fmla="*/ 155 w 800"/>
                  <a:gd name="T51" fmla="*/ 90 h 583"/>
                  <a:gd name="T52" fmla="*/ 142 w 800"/>
                  <a:gd name="T53" fmla="*/ 123 h 583"/>
                  <a:gd name="T54" fmla="*/ 123 w 800"/>
                  <a:gd name="T55" fmla="*/ 158 h 583"/>
                  <a:gd name="T56" fmla="*/ 102 w 800"/>
                  <a:gd name="T57" fmla="*/ 190 h 583"/>
                  <a:gd name="T58" fmla="*/ 75 w 800"/>
                  <a:gd name="T59" fmla="*/ 228 h 583"/>
                  <a:gd name="T60" fmla="*/ 52 w 800"/>
                  <a:gd name="T61" fmla="*/ 245 h 583"/>
                  <a:gd name="T62" fmla="*/ 18 w 800"/>
                  <a:gd name="T63" fmla="*/ 253 h 583"/>
                  <a:gd name="T64" fmla="*/ 3 w 800"/>
                  <a:gd name="T65" fmla="*/ 276 h 583"/>
                  <a:gd name="T66" fmla="*/ 28 w 800"/>
                  <a:gd name="T67" fmla="*/ 293 h 583"/>
                  <a:gd name="T68" fmla="*/ 38 w 800"/>
                  <a:gd name="T69" fmla="*/ 343 h 583"/>
                  <a:gd name="T70" fmla="*/ 70 w 800"/>
                  <a:gd name="T71" fmla="*/ 366 h 583"/>
                  <a:gd name="T72" fmla="*/ 92 w 800"/>
                  <a:gd name="T73" fmla="*/ 396 h 583"/>
                  <a:gd name="T74" fmla="*/ 85 w 800"/>
                  <a:gd name="T75" fmla="*/ 426 h 583"/>
                  <a:gd name="T76" fmla="*/ 142 w 800"/>
                  <a:gd name="T77" fmla="*/ 475 h 583"/>
                  <a:gd name="T78" fmla="*/ 185 w 800"/>
                  <a:gd name="T79" fmla="*/ 450 h 583"/>
                  <a:gd name="T80" fmla="*/ 175 w 800"/>
                  <a:gd name="T81" fmla="*/ 486 h 583"/>
                  <a:gd name="T82" fmla="*/ 205 w 800"/>
                  <a:gd name="T83" fmla="*/ 515 h 583"/>
                  <a:gd name="T84" fmla="*/ 213 w 800"/>
                  <a:gd name="T85" fmla="*/ 553 h 583"/>
                  <a:gd name="T86" fmla="*/ 303 w 800"/>
                  <a:gd name="T87" fmla="*/ 568 h 583"/>
                  <a:gd name="T88" fmla="*/ 367 w 800"/>
                  <a:gd name="T89" fmla="*/ 566 h 583"/>
                  <a:gd name="T90" fmla="*/ 427 w 800"/>
                  <a:gd name="T91" fmla="*/ 581 h 583"/>
                  <a:gd name="T92" fmla="*/ 480 w 800"/>
                  <a:gd name="T93" fmla="*/ 553 h 583"/>
                  <a:gd name="T94" fmla="*/ 545 w 800"/>
                  <a:gd name="T95" fmla="*/ 525 h 583"/>
                  <a:gd name="T96" fmla="*/ 615 w 800"/>
                  <a:gd name="T97" fmla="*/ 533 h 583"/>
                  <a:gd name="T98" fmla="*/ 652 w 800"/>
                  <a:gd name="T99" fmla="*/ 535 h 583"/>
                  <a:gd name="T100" fmla="*/ 710 w 800"/>
                  <a:gd name="T101" fmla="*/ 566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0" h="583">
                    <a:moveTo>
                      <a:pt x="713" y="546"/>
                    </a:moveTo>
                    <a:lnTo>
                      <a:pt x="715" y="538"/>
                    </a:lnTo>
                    <a:lnTo>
                      <a:pt x="718" y="530"/>
                    </a:lnTo>
                    <a:lnTo>
                      <a:pt x="712" y="526"/>
                    </a:lnTo>
                    <a:lnTo>
                      <a:pt x="713" y="518"/>
                    </a:lnTo>
                    <a:lnTo>
                      <a:pt x="718" y="510"/>
                    </a:lnTo>
                    <a:lnTo>
                      <a:pt x="718" y="501"/>
                    </a:lnTo>
                    <a:lnTo>
                      <a:pt x="713" y="498"/>
                    </a:lnTo>
                    <a:lnTo>
                      <a:pt x="712" y="491"/>
                    </a:lnTo>
                    <a:lnTo>
                      <a:pt x="707" y="486"/>
                    </a:lnTo>
                    <a:lnTo>
                      <a:pt x="705" y="481"/>
                    </a:lnTo>
                    <a:lnTo>
                      <a:pt x="713" y="480"/>
                    </a:lnTo>
                    <a:lnTo>
                      <a:pt x="720" y="481"/>
                    </a:lnTo>
                    <a:lnTo>
                      <a:pt x="723" y="475"/>
                    </a:lnTo>
                    <a:lnTo>
                      <a:pt x="723" y="468"/>
                    </a:lnTo>
                    <a:lnTo>
                      <a:pt x="718" y="461"/>
                    </a:lnTo>
                    <a:lnTo>
                      <a:pt x="723" y="453"/>
                    </a:lnTo>
                    <a:lnTo>
                      <a:pt x="728" y="448"/>
                    </a:lnTo>
                    <a:lnTo>
                      <a:pt x="723" y="443"/>
                    </a:lnTo>
                    <a:lnTo>
                      <a:pt x="718" y="440"/>
                    </a:lnTo>
                    <a:lnTo>
                      <a:pt x="723" y="438"/>
                    </a:lnTo>
                    <a:lnTo>
                      <a:pt x="732" y="436"/>
                    </a:lnTo>
                    <a:lnTo>
                      <a:pt x="735" y="431"/>
                    </a:lnTo>
                    <a:lnTo>
                      <a:pt x="733" y="423"/>
                    </a:lnTo>
                    <a:lnTo>
                      <a:pt x="727" y="416"/>
                    </a:lnTo>
                    <a:lnTo>
                      <a:pt x="725" y="418"/>
                    </a:lnTo>
                    <a:lnTo>
                      <a:pt x="727" y="411"/>
                    </a:lnTo>
                    <a:lnTo>
                      <a:pt x="728" y="411"/>
                    </a:lnTo>
                    <a:lnTo>
                      <a:pt x="733" y="408"/>
                    </a:lnTo>
                    <a:lnTo>
                      <a:pt x="742" y="401"/>
                    </a:lnTo>
                    <a:lnTo>
                      <a:pt x="747" y="406"/>
                    </a:lnTo>
                    <a:lnTo>
                      <a:pt x="747" y="410"/>
                    </a:lnTo>
                    <a:lnTo>
                      <a:pt x="753" y="415"/>
                    </a:lnTo>
                    <a:lnTo>
                      <a:pt x="757" y="418"/>
                    </a:lnTo>
                    <a:lnTo>
                      <a:pt x="763" y="420"/>
                    </a:lnTo>
                    <a:lnTo>
                      <a:pt x="770" y="428"/>
                    </a:lnTo>
                    <a:lnTo>
                      <a:pt x="778" y="425"/>
                    </a:lnTo>
                    <a:lnTo>
                      <a:pt x="790" y="423"/>
                    </a:lnTo>
                    <a:lnTo>
                      <a:pt x="795" y="418"/>
                    </a:lnTo>
                    <a:lnTo>
                      <a:pt x="795" y="408"/>
                    </a:lnTo>
                    <a:lnTo>
                      <a:pt x="795" y="400"/>
                    </a:lnTo>
                    <a:lnTo>
                      <a:pt x="792" y="396"/>
                    </a:lnTo>
                    <a:lnTo>
                      <a:pt x="793" y="395"/>
                    </a:lnTo>
                    <a:lnTo>
                      <a:pt x="793" y="393"/>
                    </a:lnTo>
                    <a:lnTo>
                      <a:pt x="795" y="391"/>
                    </a:lnTo>
                    <a:lnTo>
                      <a:pt x="800" y="390"/>
                    </a:lnTo>
                    <a:lnTo>
                      <a:pt x="800" y="383"/>
                    </a:lnTo>
                    <a:lnTo>
                      <a:pt x="795" y="378"/>
                    </a:lnTo>
                    <a:lnTo>
                      <a:pt x="798" y="375"/>
                    </a:lnTo>
                    <a:lnTo>
                      <a:pt x="792" y="373"/>
                    </a:lnTo>
                    <a:lnTo>
                      <a:pt x="788" y="358"/>
                    </a:lnTo>
                    <a:lnTo>
                      <a:pt x="777" y="348"/>
                    </a:lnTo>
                    <a:lnTo>
                      <a:pt x="758" y="351"/>
                    </a:lnTo>
                    <a:lnTo>
                      <a:pt x="743" y="363"/>
                    </a:lnTo>
                    <a:lnTo>
                      <a:pt x="728" y="360"/>
                    </a:lnTo>
                    <a:lnTo>
                      <a:pt x="718" y="365"/>
                    </a:lnTo>
                    <a:lnTo>
                      <a:pt x="718" y="375"/>
                    </a:lnTo>
                    <a:lnTo>
                      <a:pt x="702" y="378"/>
                    </a:lnTo>
                    <a:lnTo>
                      <a:pt x="680" y="366"/>
                    </a:lnTo>
                    <a:lnTo>
                      <a:pt x="677" y="350"/>
                    </a:lnTo>
                    <a:lnTo>
                      <a:pt x="660" y="340"/>
                    </a:lnTo>
                    <a:lnTo>
                      <a:pt x="660" y="333"/>
                    </a:lnTo>
                    <a:lnTo>
                      <a:pt x="670" y="328"/>
                    </a:lnTo>
                    <a:lnTo>
                      <a:pt x="672" y="316"/>
                    </a:lnTo>
                    <a:lnTo>
                      <a:pt x="655" y="303"/>
                    </a:lnTo>
                    <a:lnTo>
                      <a:pt x="657" y="285"/>
                    </a:lnTo>
                    <a:lnTo>
                      <a:pt x="653" y="270"/>
                    </a:lnTo>
                    <a:lnTo>
                      <a:pt x="662" y="251"/>
                    </a:lnTo>
                    <a:lnTo>
                      <a:pt x="668" y="233"/>
                    </a:lnTo>
                    <a:lnTo>
                      <a:pt x="668" y="213"/>
                    </a:lnTo>
                    <a:lnTo>
                      <a:pt x="667" y="193"/>
                    </a:lnTo>
                    <a:lnTo>
                      <a:pt x="660" y="173"/>
                    </a:lnTo>
                    <a:lnTo>
                      <a:pt x="650" y="153"/>
                    </a:lnTo>
                    <a:lnTo>
                      <a:pt x="633" y="145"/>
                    </a:lnTo>
                    <a:lnTo>
                      <a:pt x="628" y="138"/>
                    </a:lnTo>
                    <a:lnTo>
                      <a:pt x="628" y="130"/>
                    </a:lnTo>
                    <a:lnTo>
                      <a:pt x="623" y="118"/>
                    </a:lnTo>
                    <a:lnTo>
                      <a:pt x="610" y="113"/>
                    </a:lnTo>
                    <a:lnTo>
                      <a:pt x="598" y="96"/>
                    </a:lnTo>
                    <a:lnTo>
                      <a:pt x="590" y="83"/>
                    </a:lnTo>
                    <a:lnTo>
                      <a:pt x="585" y="70"/>
                    </a:lnTo>
                    <a:lnTo>
                      <a:pt x="582" y="50"/>
                    </a:lnTo>
                    <a:lnTo>
                      <a:pt x="572" y="35"/>
                    </a:lnTo>
                    <a:lnTo>
                      <a:pt x="567" y="23"/>
                    </a:lnTo>
                    <a:lnTo>
                      <a:pt x="552" y="8"/>
                    </a:lnTo>
                    <a:lnTo>
                      <a:pt x="547" y="1"/>
                    </a:lnTo>
                    <a:lnTo>
                      <a:pt x="537" y="0"/>
                    </a:lnTo>
                    <a:lnTo>
                      <a:pt x="525" y="10"/>
                    </a:lnTo>
                    <a:lnTo>
                      <a:pt x="508" y="10"/>
                    </a:lnTo>
                    <a:lnTo>
                      <a:pt x="503" y="15"/>
                    </a:lnTo>
                    <a:lnTo>
                      <a:pt x="500" y="33"/>
                    </a:lnTo>
                    <a:lnTo>
                      <a:pt x="490" y="36"/>
                    </a:lnTo>
                    <a:lnTo>
                      <a:pt x="475" y="35"/>
                    </a:lnTo>
                    <a:lnTo>
                      <a:pt x="462" y="38"/>
                    </a:lnTo>
                    <a:lnTo>
                      <a:pt x="457" y="48"/>
                    </a:lnTo>
                    <a:lnTo>
                      <a:pt x="445" y="48"/>
                    </a:lnTo>
                    <a:lnTo>
                      <a:pt x="433" y="46"/>
                    </a:lnTo>
                    <a:lnTo>
                      <a:pt x="422" y="50"/>
                    </a:lnTo>
                    <a:lnTo>
                      <a:pt x="412" y="61"/>
                    </a:lnTo>
                    <a:lnTo>
                      <a:pt x="400" y="68"/>
                    </a:lnTo>
                    <a:lnTo>
                      <a:pt x="388" y="63"/>
                    </a:lnTo>
                    <a:lnTo>
                      <a:pt x="372" y="50"/>
                    </a:lnTo>
                    <a:lnTo>
                      <a:pt x="355" y="41"/>
                    </a:lnTo>
                    <a:lnTo>
                      <a:pt x="337" y="48"/>
                    </a:lnTo>
                    <a:lnTo>
                      <a:pt x="330" y="45"/>
                    </a:lnTo>
                    <a:lnTo>
                      <a:pt x="322" y="40"/>
                    </a:lnTo>
                    <a:lnTo>
                      <a:pt x="315" y="38"/>
                    </a:lnTo>
                    <a:lnTo>
                      <a:pt x="308" y="45"/>
                    </a:lnTo>
                    <a:lnTo>
                      <a:pt x="300" y="43"/>
                    </a:lnTo>
                    <a:lnTo>
                      <a:pt x="295" y="36"/>
                    </a:lnTo>
                    <a:lnTo>
                      <a:pt x="280" y="33"/>
                    </a:lnTo>
                    <a:lnTo>
                      <a:pt x="270" y="35"/>
                    </a:lnTo>
                    <a:lnTo>
                      <a:pt x="258" y="25"/>
                    </a:lnTo>
                    <a:lnTo>
                      <a:pt x="248" y="25"/>
                    </a:lnTo>
                    <a:lnTo>
                      <a:pt x="245" y="36"/>
                    </a:lnTo>
                    <a:lnTo>
                      <a:pt x="228" y="35"/>
                    </a:lnTo>
                    <a:lnTo>
                      <a:pt x="222" y="38"/>
                    </a:lnTo>
                    <a:lnTo>
                      <a:pt x="227" y="48"/>
                    </a:lnTo>
                    <a:lnTo>
                      <a:pt x="223" y="53"/>
                    </a:lnTo>
                    <a:lnTo>
                      <a:pt x="215" y="50"/>
                    </a:lnTo>
                    <a:lnTo>
                      <a:pt x="207" y="55"/>
                    </a:lnTo>
                    <a:lnTo>
                      <a:pt x="202" y="61"/>
                    </a:lnTo>
                    <a:lnTo>
                      <a:pt x="190" y="58"/>
                    </a:lnTo>
                    <a:lnTo>
                      <a:pt x="185" y="63"/>
                    </a:lnTo>
                    <a:lnTo>
                      <a:pt x="180" y="63"/>
                    </a:lnTo>
                    <a:lnTo>
                      <a:pt x="170" y="68"/>
                    </a:lnTo>
                    <a:lnTo>
                      <a:pt x="165" y="76"/>
                    </a:lnTo>
                    <a:lnTo>
                      <a:pt x="157" y="81"/>
                    </a:lnTo>
                    <a:lnTo>
                      <a:pt x="157" y="86"/>
                    </a:lnTo>
                    <a:lnTo>
                      <a:pt x="155" y="90"/>
                    </a:lnTo>
                    <a:lnTo>
                      <a:pt x="148" y="96"/>
                    </a:lnTo>
                    <a:lnTo>
                      <a:pt x="152" y="105"/>
                    </a:lnTo>
                    <a:lnTo>
                      <a:pt x="143" y="110"/>
                    </a:lnTo>
                    <a:lnTo>
                      <a:pt x="142" y="115"/>
                    </a:lnTo>
                    <a:lnTo>
                      <a:pt x="142" y="123"/>
                    </a:lnTo>
                    <a:lnTo>
                      <a:pt x="140" y="131"/>
                    </a:lnTo>
                    <a:lnTo>
                      <a:pt x="135" y="133"/>
                    </a:lnTo>
                    <a:lnTo>
                      <a:pt x="130" y="141"/>
                    </a:lnTo>
                    <a:lnTo>
                      <a:pt x="132" y="151"/>
                    </a:lnTo>
                    <a:lnTo>
                      <a:pt x="123" y="158"/>
                    </a:lnTo>
                    <a:lnTo>
                      <a:pt x="115" y="160"/>
                    </a:lnTo>
                    <a:lnTo>
                      <a:pt x="113" y="168"/>
                    </a:lnTo>
                    <a:lnTo>
                      <a:pt x="112" y="176"/>
                    </a:lnTo>
                    <a:lnTo>
                      <a:pt x="105" y="186"/>
                    </a:lnTo>
                    <a:lnTo>
                      <a:pt x="102" y="190"/>
                    </a:lnTo>
                    <a:lnTo>
                      <a:pt x="95" y="196"/>
                    </a:lnTo>
                    <a:lnTo>
                      <a:pt x="93" y="205"/>
                    </a:lnTo>
                    <a:lnTo>
                      <a:pt x="90" y="215"/>
                    </a:lnTo>
                    <a:lnTo>
                      <a:pt x="85" y="221"/>
                    </a:lnTo>
                    <a:lnTo>
                      <a:pt x="75" y="228"/>
                    </a:lnTo>
                    <a:lnTo>
                      <a:pt x="70" y="235"/>
                    </a:lnTo>
                    <a:lnTo>
                      <a:pt x="72" y="243"/>
                    </a:lnTo>
                    <a:lnTo>
                      <a:pt x="65" y="248"/>
                    </a:lnTo>
                    <a:lnTo>
                      <a:pt x="58" y="243"/>
                    </a:lnTo>
                    <a:lnTo>
                      <a:pt x="52" y="245"/>
                    </a:lnTo>
                    <a:lnTo>
                      <a:pt x="50" y="240"/>
                    </a:lnTo>
                    <a:lnTo>
                      <a:pt x="40" y="241"/>
                    </a:lnTo>
                    <a:lnTo>
                      <a:pt x="37" y="253"/>
                    </a:lnTo>
                    <a:lnTo>
                      <a:pt x="32" y="258"/>
                    </a:lnTo>
                    <a:lnTo>
                      <a:pt x="18" y="253"/>
                    </a:lnTo>
                    <a:lnTo>
                      <a:pt x="8" y="258"/>
                    </a:lnTo>
                    <a:lnTo>
                      <a:pt x="5" y="258"/>
                    </a:lnTo>
                    <a:lnTo>
                      <a:pt x="0" y="263"/>
                    </a:lnTo>
                    <a:lnTo>
                      <a:pt x="2" y="265"/>
                    </a:lnTo>
                    <a:lnTo>
                      <a:pt x="3" y="276"/>
                    </a:lnTo>
                    <a:lnTo>
                      <a:pt x="8" y="278"/>
                    </a:lnTo>
                    <a:lnTo>
                      <a:pt x="13" y="280"/>
                    </a:lnTo>
                    <a:lnTo>
                      <a:pt x="15" y="288"/>
                    </a:lnTo>
                    <a:lnTo>
                      <a:pt x="18" y="295"/>
                    </a:lnTo>
                    <a:lnTo>
                      <a:pt x="28" y="293"/>
                    </a:lnTo>
                    <a:lnTo>
                      <a:pt x="30" y="301"/>
                    </a:lnTo>
                    <a:lnTo>
                      <a:pt x="37" y="306"/>
                    </a:lnTo>
                    <a:lnTo>
                      <a:pt x="40" y="315"/>
                    </a:lnTo>
                    <a:lnTo>
                      <a:pt x="37" y="335"/>
                    </a:lnTo>
                    <a:lnTo>
                      <a:pt x="38" y="343"/>
                    </a:lnTo>
                    <a:lnTo>
                      <a:pt x="45" y="345"/>
                    </a:lnTo>
                    <a:lnTo>
                      <a:pt x="45" y="355"/>
                    </a:lnTo>
                    <a:lnTo>
                      <a:pt x="57" y="363"/>
                    </a:lnTo>
                    <a:lnTo>
                      <a:pt x="63" y="363"/>
                    </a:lnTo>
                    <a:lnTo>
                      <a:pt x="70" y="366"/>
                    </a:lnTo>
                    <a:lnTo>
                      <a:pt x="70" y="371"/>
                    </a:lnTo>
                    <a:lnTo>
                      <a:pt x="88" y="378"/>
                    </a:lnTo>
                    <a:lnTo>
                      <a:pt x="93" y="378"/>
                    </a:lnTo>
                    <a:lnTo>
                      <a:pt x="93" y="385"/>
                    </a:lnTo>
                    <a:lnTo>
                      <a:pt x="92" y="396"/>
                    </a:lnTo>
                    <a:lnTo>
                      <a:pt x="90" y="403"/>
                    </a:lnTo>
                    <a:lnTo>
                      <a:pt x="95" y="408"/>
                    </a:lnTo>
                    <a:lnTo>
                      <a:pt x="95" y="415"/>
                    </a:lnTo>
                    <a:lnTo>
                      <a:pt x="85" y="420"/>
                    </a:lnTo>
                    <a:lnTo>
                      <a:pt x="85" y="426"/>
                    </a:lnTo>
                    <a:lnTo>
                      <a:pt x="93" y="435"/>
                    </a:lnTo>
                    <a:lnTo>
                      <a:pt x="102" y="445"/>
                    </a:lnTo>
                    <a:lnTo>
                      <a:pt x="130" y="448"/>
                    </a:lnTo>
                    <a:lnTo>
                      <a:pt x="135" y="458"/>
                    </a:lnTo>
                    <a:lnTo>
                      <a:pt x="142" y="475"/>
                    </a:lnTo>
                    <a:lnTo>
                      <a:pt x="150" y="471"/>
                    </a:lnTo>
                    <a:lnTo>
                      <a:pt x="153" y="458"/>
                    </a:lnTo>
                    <a:lnTo>
                      <a:pt x="162" y="443"/>
                    </a:lnTo>
                    <a:lnTo>
                      <a:pt x="173" y="445"/>
                    </a:lnTo>
                    <a:lnTo>
                      <a:pt x="185" y="450"/>
                    </a:lnTo>
                    <a:lnTo>
                      <a:pt x="188" y="458"/>
                    </a:lnTo>
                    <a:lnTo>
                      <a:pt x="183" y="463"/>
                    </a:lnTo>
                    <a:lnTo>
                      <a:pt x="175" y="473"/>
                    </a:lnTo>
                    <a:lnTo>
                      <a:pt x="180" y="480"/>
                    </a:lnTo>
                    <a:lnTo>
                      <a:pt x="175" y="486"/>
                    </a:lnTo>
                    <a:lnTo>
                      <a:pt x="178" y="493"/>
                    </a:lnTo>
                    <a:lnTo>
                      <a:pt x="185" y="496"/>
                    </a:lnTo>
                    <a:lnTo>
                      <a:pt x="193" y="500"/>
                    </a:lnTo>
                    <a:lnTo>
                      <a:pt x="195" y="506"/>
                    </a:lnTo>
                    <a:lnTo>
                      <a:pt x="205" y="515"/>
                    </a:lnTo>
                    <a:lnTo>
                      <a:pt x="220" y="520"/>
                    </a:lnTo>
                    <a:lnTo>
                      <a:pt x="222" y="530"/>
                    </a:lnTo>
                    <a:lnTo>
                      <a:pt x="213" y="540"/>
                    </a:lnTo>
                    <a:lnTo>
                      <a:pt x="210" y="545"/>
                    </a:lnTo>
                    <a:lnTo>
                      <a:pt x="213" y="553"/>
                    </a:lnTo>
                    <a:lnTo>
                      <a:pt x="233" y="555"/>
                    </a:lnTo>
                    <a:lnTo>
                      <a:pt x="247" y="551"/>
                    </a:lnTo>
                    <a:lnTo>
                      <a:pt x="265" y="555"/>
                    </a:lnTo>
                    <a:lnTo>
                      <a:pt x="280" y="558"/>
                    </a:lnTo>
                    <a:lnTo>
                      <a:pt x="303" y="568"/>
                    </a:lnTo>
                    <a:lnTo>
                      <a:pt x="315" y="568"/>
                    </a:lnTo>
                    <a:lnTo>
                      <a:pt x="325" y="578"/>
                    </a:lnTo>
                    <a:lnTo>
                      <a:pt x="342" y="578"/>
                    </a:lnTo>
                    <a:lnTo>
                      <a:pt x="352" y="568"/>
                    </a:lnTo>
                    <a:lnTo>
                      <a:pt x="367" y="566"/>
                    </a:lnTo>
                    <a:lnTo>
                      <a:pt x="383" y="573"/>
                    </a:lnTo>
                    <a:lnTo>
                      <a:pt x="393" y="568"/>
                    </a:lnTo>
                    <a:lnTo>
                      <a:pt x="403" y="576"/>
                    </a:lnTo>
                    <a:lnTo>
                      <a:pt x="418" y="578"/>
                    </a:lnTo>
                    <a:lnTo>
                      <a:pt x="427" y="581"/>
                    </a:lnTo>
                    <a:lnTo>
                      <a:pt x="445" y="583"/>
                    </a:lnTo>
                    <a:lnTo>
                      <a:pt x="450" y="578"/>
                    </a:lnTo>
                    <a:lnTo>
                      <a:pt x="467" y="573"/>
                    </a:lnTo>
                    <a:lnTo>
                      <a:pt x="477" y="560"/>
                    </a:lnTo>
                    <a:lnTo>
                      <a:pt x="480" y="553"/>
                    </a:lnTo>
                    <a:lnTo>
                      <a:pt x="492" y="548"/>
                    </a:lnTo>
                    <a:lnTo>
                      <a:pt x="502" y="540"/>
                    </a:lnTo>
                    <a:lnTo>
                      <a:pt x="513" y="531"/>
                    </a:lnTo>
                    <a:lnTo>
                      <a:pt x="530" y="530"/>
                    </a:lnTo>
                    <a:lnTo>
                      <a:pt x="545" y="525"/>
                    </a:lnTo>
                    <a:lnTo>
                      <a:pt x="560" y="518"/>
                    </a:lnTo>
                    <a:lnTo>
                      <a:pt x="585" y="515"/>
                    </a:lnTo>
                    <a:lnTo>
                      <a:pt x="600" y="525"/>
                    </a:lnTo>
                    <a:lnTo>
                      <a:pt x="603" y="533"/>
                    </a:lnTo>
                    <a:lnTo>
                      <a:pt x="615" y="533"/>
                    </a:lnTo>
                    <a:lnTo>
                      <a:pt x="625" y="528"/>
                    </a:lnTo>
                    <a:lnTo>
                      <a:pt x="633" y="530"/>
                    </a:lnTo>
                    <a:lnTo>
                      <a:pt x="635" y="540"/>
                    </a:lnTo>
                    <a:lnTo>
                      <a:pt x="642" y="540"/>
                    </a:lnTo>
                    <a:lnTo>
                      <a:pt x="652" y="535"/>
                    </a:lnTo>
                    <a:lnTo>
                      <a:pt x="660" y="535"/>
                    </a:lnTo>
                    <a:lnTo>
                      <a:pt x="662" y="550"/>
                    </a:lnTo>
                    <a:lnTo>
                      <a:pt x="672" y="560"/>
                    </a:lnTo>
                    <a:lnTo>
                      <a:pt x="685" y="563"/>
                    </a:lnTo>
                    <a:lnTo>
                      <a:pt x="710" y="566"/>
                    </a:lnTo>
                    <a:lnTo>
                      <a:pt x="712" y="558"/>
                    </a:lnTo>
                    <a:lnTo>
                      <a:pt x="713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rgbClr val="092F4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072EA9-0A9F-9D44-316E-D0C7A0E4929B}"/>
                </a:ext>
              </a:extLst>
            </p:cNvPr>
            <p:cNvSpPr/>
            <p:nvPr/>
          </p:nvSpPr>
          <p:spPr>
            <a:xfrm>
              <a:off x="6698863" y="2336756"/>
              <a:ext cx="206479" cy="206479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FDEAD0-9D78-2BA6-7F37-8C89F6A04588}"/>
                </a:ext>
              </a:extLst>
            </p:cNvPr>
            <p:cNvSpPr/>
            <p:nvPr/>
          </p:nvSpPr>
          <p:spPr>
            <a:xfrm>
              <a:off x="8212371" y="2807216"/>
              <a:ext cx="206478" cy="206478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E45776-4681-9B23-63FC-4021E023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691" y="1525597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453A28-DBF8-002B-408F-024E563EFD29}"/>
                </a:ext>
              </a:extLst>
            </p:cNvPr>
            <p:cNvSpPr txBox="1"/>
            <p:nvPr/>
          </p:nvSpPr>
          <p:spPr>
            <a:xfrm>
              <a:off x="5802624" y="1054504"/>
              <a:ext cx="1998093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Budapest</a:t>
              </a:r>
              <a:endParaRPr lang="en-US" sz="16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7DD99-D11D-A1A6-F631-EB17A369413C}"/>
                </a:ext>
              </a:extLst>
            </p:cNvPr>
            <p:cNvSpPr txBox="1"/>
            <p:nvPr/>
          </p:nvSpPr>
          <p:spPr>
            <a:xfrm>
              <a:off x="7650475" y="1509361"/>
              <a:ext cx="2237836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Montserrat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Kolozsvár</a:t>
              </a:r>
              <a:endParaRPr lang="en-US" sz="1600" b="1" dirty="0">
                <a:solidFill>
                  <a:schemeClr val="bg1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DC74EC-90B1-8254-22CE-60DB8FF5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931" y="2009140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D5E251-ACF3-E7B8-45F6-E99716E63BB0}"/>
                </a:ext>
              </a:extLst>
            </p:cNvPr>
            <p:cNvSpPr/>
            <p:nvPr/>
          </p:nvSpPr>
          <p:spPr>
            <a:xfrm>
              <a:off x="6905342" y="630767"/>
              <a:ext cx="1719506" cy="1370358"/>
            </a:xfrm>
            <a:prstGeom prst="arc">
              <a:avLst>
                <a:gd name="adj1" fmla="val 12464625"/>
                <a:gd name="adj2" fmla="val 386805"/>
              </a:avLst>
            </a:prstGeom>
            <a:ln w="38100">
              <a:solidFill>
                <a:srgbClr val="72C5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3AA2089-E77A-91C1-DF30-000B56F0AA6B}"/>
              </a:ext>
            </a:extLst>
          </p:cNvPr>
          <p:cNvSpPr/>
          <p:nvPr/>
        </p:nvSpPr>
        <p:spPr>
          <a:xfrm>
            <a:off x="4620515" y="3271084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44F66-40E9-9EF1-BBFE-1EC46F4B7C00}"/>
              </a:ext>
            </a:extLst>
          </p:cNvPr>
          <p:cNvSpPr/>
          <p:nvPr/>
        </p:nvSpPr>
        <p:spPr>
          <a:xfrm>
            <a:off x="6805759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4895-AEFB-F4AC-09DB-AB0E12EF6B8C}"/>
              </a:ext>
            </a:extLst>
          </p:cNvPr>
          <p:cNvSpPr txBox="1"/>
          <p:nvPr/>
        </p:nvSpPr>
        <p:spPr>
          <a:xfrm>
            <a:off x="6826467" y="525780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Lóránt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2D4EA-14DA-1278-FC67-5913C74F3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494570" y="3310906"/>
            <a:ext cx="1800000" cy="18107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E0B524-1005-3C8F-2651-C54A3615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08" y="3368411"/>
            <a:ext cx="1800000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05FB86-32B5-EB1B-F4A8-8BB1954537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88" t="-944" r="24" b="31425"/>
          <a:stretch/>
        </p:blipFill>
        <p:spPr>
          <a:xfrm>
            <a:off x="6866501" y="3355101"/>
            <a:ext cx="1827692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2873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ér el magas bevételt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319376" cy="838330"/>
            <a:chOff x="3412439" y="3276303"/>
            <a:chExt cx="4319376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78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az opciók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521467"/>
            <a:ext cx="4724887" cy="660473"/>
            <a:chOff x="3412439" y="5227151"/>
            <a:chExt cx="4361920" cy="6604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03835" y="5227151"/>
              <a:ext cx="4070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kockázat minimalizálása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3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Put</a:t>
            </a:r>
            <a:r>
              <a:rPr lang="hu-HU" dirty="0"/>
              <a:t> vagy </a:t>
            </a:r>
            <a:r>
              <a:rPr lang="hu-HU" dirty="0" err="1"/>
              <a:t>call</a:t>
            </a:r>
            <a:r>
              <a:rPr lang="hu-HU" dirty="0"/>
              <a:t>?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257" y="1683767"/>
            <a:ext cx="291254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Ne fogadjunk magunk ellen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A </a:t>
            </a:r>
            <a:r>
              <a:rPr lang="hu-HU" sz="1400" b="1" dirty="0" err="1">
                <a:solidFill>
                  <a:srgbClr val="213140"/>
                </a:solidFill>
              </a:rPr>
              <a:t>put</a:t>
            </a:r>
            <a:r>
              <a:rPr lang="hu-HU" sz="1400" b="1" dirty="0">
                <a:solidFill>
                  <a:srgbClr val="213140"/>
                </a:solidFill>
              </a:rPr>
              <a:t> és </a:t>
            </a:r>
            <a:r>
              <a:rPr lang="hu-HU" sz="1400" b="1" dirty="0" err="1">
                <a:solidFill>
                  <a:srgbClr val="213140"/>
                </a:solidFill>
              </a:rPr>
              <a:t>call</a:t>
            </a:r>
            <a:r>
              <a:rPr lang="hu-HU" sz="1400" b="1" dirty="0">
                <a:solidFill>
                  <a:srgbClr val="213140"/>
                </a:solidFill>
              </a:rPr>
              <a:t> opciók közül egyszerre csak egyik lehet kedvező.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1578" y="3851642"/>
            <a:ext cx="29574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Az opciók nincsenek ingyen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Fölösleges </a:t>
            </a:r>
            <a:r>
              <a:rPr lang="hu-HU" sz="1400" b="1">
                <a:solidFill>
                  <a:srgbClr val="213140"/>
                </a:solidFill>
              </a:rPr>
              <a:t>azzal növelnünk </a:t>
            </a:r>
            <a:r>
              <a:rPr lang="hu-HU" sz="1400" b="1" dirty="0">
                <a:solidFill>
                  <a:srgbClr val="213140"/>
                </a:solidFill>
              </a:rPr>
              <a:t>a kiadásainkat, hogy egyszerre mindkettőre fogadunk.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4350742"/>
            <a:chOff x="6488216" y="1706366"/>
            <a:chExt cx="4957024" cy="4350742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3279324"/>
              <a:ext cx="4743752" cy="956267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8" y="4694518"/>
              <a:ext cx="4743747" cy="761403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4553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Alacsonyabbak a tranzakciós költségek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93233" y="3364839"/>
              <a:ext cx="408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Nem vállalunk olyan kockázatot, amiről biztosra tudjuk, hogy nem térül meg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93233" y="4779981"/>
              <a:ext cx="443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profitot tekintve a lokális maximumok keresése felgyorsul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7031" y="571855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dirty="0">
                  <a:solidFill>
                    <a:srgbClr val="213140"/>
                  </a:solidFill>
                </a:rPr>
                <a:t>Ha csak egy típusú opciót </a:t>
              </a:r>
              <a:r>
                <a:rPr lang="hu-HU" sz="1600" b="1" dirty="0" err="1">
                  <a:solidFill>
                    <a:srgbClr val="213140"/>
                  </a:solidFill>
                </a:rPr>
                <a:t>vásárolunk</a:t>
              </a:r>
              <a:r>
                <a:rPr lang="hu-HU" sz="1600" b="1" dirty="0">
                  <a:solidFill>
                    <a:srgbClr val="213140"/>
                  </a:solidFill>
                </a:rPr>
                <a:t>:</a:t>
              </a:r>
              <a:endParaRPr lang="en-US" sz="1600" b="1" dirty="0">
                <a:solidFill>
                  <a:srgbClr val="213140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Algoritmus, metódusok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7806" y="1516970"/>
            <a:ext cx="11558290" cy="4081522"/>
            <a:chOff x="-1795203" y="1448253"/>
            <a:chExt cx="11558290" cy="4081522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6896201" cy="1755444"/>
              <a:chOff x="1563559" y="2714851"/>
              <a:chExt cx="6076578" cy="1546807"/>
            </a:xfrm>
          </p:grpSpPr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81108" y="1448253"/>
              <a:ext cx="3615417" cy="830997"/>
              <a:chOff x="1312640" y="1448253"/>
              <a:chExt cx="3615417" cy="83099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228315" y="1448253"/>
                <a:ext cx="26997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Cél meghatározása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12640" y="156209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98697" y="1484782"/>
              <a:ext cx="3666663" cy="1200329"/>
              <a:chOff x="5893293" y="1484782"/>
              <a:chExt cx="3666663" cy="120032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788691" y="1484782"/>
                <a:ext cx="2771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Implementálás több megközelítésből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93293" y="177688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712539" y="4797584"/>
              <a:ext cx="3482633" cy="584775"/>
              <a:chOff x="-665241" y="4797584"/>
              <a:chExt cx="3482633" cy="58477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92788" y="4855192"/>
                <a:ext cx="26246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Modellezés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65241" y="4797584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37186" y="4698778"/>
              <a:ext cx="4640182" cy="830997"/>
              <a:chOff x="3337186" y="4698778"/>
              <a:chExt cx="4640182" cy="83099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280307" y="4698778"/>
                <a:ext cx="3697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Módszer megválasztása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37186" y="4793343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-1795203" y="3524666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35" y="2851740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900" y="3377603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93" y="3248846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Modellezés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109844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51751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9365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109844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51751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9365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109844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51751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9365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109844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51751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936575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109844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517510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936575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109844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517510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936575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109844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517510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936575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109844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51751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9365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109844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51751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9365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109844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51751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9365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353872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77293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31920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353872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77293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31920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353872" y="275983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77293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31920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353872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772936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3192001" y="3164193"/>
            <a:ext cx="279376" cy="2793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353872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772936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31920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353872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772936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3192001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353872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772936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319200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353872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77293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319200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353872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77293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31920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353872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77293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31920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0391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0229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44204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0391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0229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44204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0391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0229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44204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0391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022975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44204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0391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022975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442040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0391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022975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442040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0391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022975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442040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0391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0229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44204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0391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0229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44204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0391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0229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44204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4859337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2784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569746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4859337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2784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569746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4859337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2784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569746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4859337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27840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569746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4859337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2784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569746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4859337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27840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569746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4859337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278401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569746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4859337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278401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5697466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4859337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2784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569746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4859337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2784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569746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3944197"/>
            <a:ext cx="0" cy="19576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39900" y="2437380"/>
            <a:ext cx="5156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Diszkrét, 14 dimenziós</a:t>
            </a:r>
          </a:p>
          <a:p>
            <a:r>
              <a:rPr lang="hu-HU" sz="3200" b="1" dirty="0">
                <a:solidFill>
                  <a:srgbClr val="72C5BC"/>
                </a:solidFill>
              </a:rPr>
              <a:t>univerzum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96622" y="4537894"/>
            <a:ext cx="239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776EAE"/>
                </a:solidFill>
              </a:rPr>
              <a:t>Csak egész opciókat </a:t>
            </a:r>
            <a:r>
              <a:rPr lang="hu-HU" sz="2000" b="1" dirty="0" err="1">
                <a:solidFill>
                  <a:srgbClr val="776EAE"/>
                </a:solidFill>
              </a:rPr>
              <a:t>vásárolunk</a:t>
            </a:r>
            <a:endParaRPr lang="en-US" sz="20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668807" y="4691782"/>
            <a:ext cx="1748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put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</a:p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call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  <a:endParaRPr lang="en-US" sz="2000" b="1" dirty="0">
              <a:solidFill>
                <a:srgbClr val="4453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Cél meghatározása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5200" y="2468067"/>
            <a:ext cx="4846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Célunk meghatározni az előbb felépített univerzum maximumát, illetve minimalizálni a </a:t>
            </a:r>
            <a:r>
              <a:rPr lang="hu-HU" sz="3200" b="1" dirty="0" err="1">
                <a:solidFill>
                  <a:srgbClr val="44536C"/>
                </a:solidFill>
              </a:rPr>
              <a:t>kocázatot</a:t>
            </a:r>
            <a:endParaRPr lang="hu-HU" sz="3200" b="1" dirty="0">
              <a:solidFill>
                <a:srgbClr val="44536C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3E5F"/>
                </a:solidFill>
              </a:rPr>
              <a:t>Maximalizálni akarjuk a farmer bevételét</a:t>
            </a:r>
            <a:endParaRPr lang="en-US" sz="1600" b="1" dirty="0">
              <a:solidFill>
                <a:srgbClr val="003E5F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475652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65762" y="3405444"/>
            <a:ext cx="6563097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5762" y="3531401"/>
            <a:ext cx="6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Diszkrét esetben konkrét szomszédok határozhatók meg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7110" y="4797793"/>
            <a:ext cx="7541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profitfüggvény nem deriválható, viszont ez a probléma megkerülhető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4902626"/>
            <a:ext cx="3959661" cy="144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hu-HU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 Módszer megválasztása</a:t>
            </a:r>
            <a:endParaRPr lang="en-US" sz="4000" b="1" cap="small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195916" y="1630213"/>
            <a:ext cx="2712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Gradiens felszállás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345419" y="4345220"/>
            <a:ext cx="7463563" cy="18016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96667" y="1800662"/>
            <a:ext cx="7463563" cy="17024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4. Implementálás több megközelítésből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895" y="4869590"/>
            <a:ext cx="371369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Környező vektorok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Vektorok környezetbe hozása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601501" y="3798780"/>
            <a:ext cx="3017974" cy="92333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ét megközelítés a maximumpont keresésére: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0137" y="1293525"/>
            <a:ext cx="190582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1.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518" y="224157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2">
                    <a:lumMod val="75000"/>
                  </a:schemeClr>
                </a:solidFill>
              </a:rPr>
              <a:t>A meglévő, a követelményeknek megfelelő vektor tetszőlegesen kis környezetében vizsgáljuk a vektorokat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8319" y="3868166"/>
            <a:ext cx="18076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2.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8102" y="491562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Véletlenszerűen generálunk vektorokat, majd matematikai módszerekkel közelítjük ezeket az aktuális legjobban teljesítő vektorhoz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DF41AF08-0712-2DCC-8A0D-F4A8B871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26" y="1192669"/>
            <a:ext cx="2410766" cy="24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294</Words>
  <Application>Microsoft Office PowerPoint</Application>
  <PresentationFormat>Widescreen</PresentationFormat>
  <Paragraphs>66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Narrow</vt:lpstr>
      <vt:lpstr>Calibri</vt:lpstr>
      <vt:lpstr>Ebrima</vt:lpstr>
      <vt:lpstr>Montserrat</vt:lpstr>
      <vt:lpstr>Trebuchet MS</vt:lpstr>
      <vt:lpstr>1_Office Theme</vt:lpstr>
      <vt:lpstr>PowerPoint Presentation</vt:lpstr>
      <vt:lpstr>Profit maximalizálás, stabilitás</vt:lpstr>
      <vt:lpstr>Put vagy call?</vt:lpstr>
      <vt:lpstr>Algoritmus, metódusok</vt:lpstr>
      <vt:lpstr>1. Modellezés</vt:lpstr>
      <vt:lpstr>2. Cél meghatározása</vt:lpstr>
      <vt:lpstr>PowerPoint Presentation</vt:lpstr>
      <vt:lpstr>4. Implementálás több megközelítésből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Attila Magyari-S.</cp:lastModifiedBy>
  <cp:revision>411</cp:revision>
  <dcterms:created xsi:type="dcterms:W3CDTF">2017-02-14T13:09:12Z</dcterms:created>
  <dcterms:modified xsi:type="dcterms:W3CDTF">2023-04-21T22:55:52Z</dcterms:modified>
</cp:coreProperties>
</file>